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5" r:id="rId7"/>
    <p:sldId id="266" r:id="rId8"/>
    <p:sldId id="268" r:id="rId9"/>
    <p:sldId id="263" r:id="rId10"/>
    <p:sldId id="269" r:id="rId11"/>
    <p:sldId id="270" r:id="rId12"/>
    <p:sldId id="272"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pPr/>
              <a:t>15.06.2011</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15.06.2011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15.06.2011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15.06.2011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15.06.2011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15.06.2011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15.06.2011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15.06.2011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15.06.2011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15.06.2011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15.06.2011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pPr/>
              <a:t>15.06.2011</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solidFill>
                  <a:srgbClr val="FF0000"/>
                </a:solidFill>
                <a:effectLst>
                  <a:outerShdw blurRad="38100" dist="38100" dir="2700000" algn="tl">
                    <a:srgbClr val="000000">
                      <a:alpha val="43137"/>
                    </a:srgbClr>
                  </a:outerShdw>
                </a:effectLst>
              </a:rPr>
              <a:t>L</a:t>
            </a:r>
            <a:r>
              <a:rPr lang="en-US" dirty="0" smtClean="0">
                <a:solidFill>
                  <a:schemeClr val="accent6"/>
                </a:solidFill>
                <a:effectLst>
                  <a:outerShdw blurRad="38100" dist="38100" dir="2700000" algn="tl">
                    <a:srgbClr val="000000">
                      <a:alpha val="43137"/>
                    </a:srgbClr>
                  </a:outerShdw>
                </a:effectLst>
              </a:rPr>
              <a:t>e</a:t>
            </a:r>
            <a:r>
              <a:rPr lang="en-US" dirty="0" smtClean="0">
                <a:solidFill>
                  <a:schemeClr val="tx2"/>
                </a:solidFill>
                <a:effectLst>
                  <a:outerShdw blurRad="38100" dist="38100" dir="2700000" algn="tl">
                    <a:srgbClr val="000000">
                      <a:alpha val="43137"/>
                    </a:srgbClr>
                  </a:outerShdw>
                </a:effectLst>
              </a:rPr>
              <a:t>o</a:t>
            </a:r>
            <a:r>
              <a:rPr lang="en-US" dirty="0" smtClean="0">
                <a:solidFill>
                  <a:srgbClr val="FF33CC"/>
                </a:solidFill>
                <a:effectLst>
                  <a:outerShdw blurRad="38100" dist="38100" dir="2700000" algn="tl">
                    <a:srgbClr val="000000">
                      <a:alpha val="43137"/>
                    </a:srgbClr>
                  </a:outerShdw>
                </a:effectLst>
              </a:rPr>
              <a:t>n</a:t>
            </a:r>
            <a:r>
              <a:rPr lang="en-US" dirty="0" smtClean="0">
                <a:solidFill>
                  <a:srgbClr val="FFFF00"/>
                </a:solidFill>
                <a:effectLst>
                  <a:outerShdw blurRad="38100" dist="38100" dir="2700000" algn="tl">
                    <a:srgbClr val="000000">
                      <a:alpha val="43137"/>
                    </a:srgbClr>
                  </a:outerShdw>
                </a:effectLst>
              </a:rPr>
              <a:t>a</a:t>
            </a:r>
            <a:r>
              <a:rPr lang="en-US" dirty="0" smtClean="0">
                <a:solidFill>
                  <a:srgbClr val="00FF00"/>
                </a:solidFill>
                <a:effectLst>
                  <a:outerShdw blurRad="38100" dist="38100" dir="2700000" algn="tl">
                    <a:srgbClr val="000000">
                      <a:alpha val="43137"/>
                    </a:srgbClr>
                  </a:outerShdw>
                </a:effectLst>
              </a:rPr>
              <a:t>r</a:t>
            </a:r>
            <a:r>
              <a:rPr lang="en-US" dirty="0" smtClean="0">
                <a:solidFill>
                  <a:srgbClr val="00B0F0"/>
                </a:solidFill>
                <a:effectLst>
                  <a:outerShdw blurRad="38100" dist="38100" dir="2700000" algn="tl">
                    <a:srgbClr val="000000">
                      <a:alpha val="43137"/>
                    </a:srgbClr>
                  </a:outerShdw>
                </a:effectLst>
              </a:rPr>
              <a:t>d</a:t>
            </a:r>
            <a:r>
              <a:rPr lang="en-US" dirty="0" smtClean="0">
                <a:solidFill>
                  <a:schemeClr val="accent1"/>
                </a:solidFill>
                <a:effectLst>
                  <a:outerShdw blurRad="38100" dist="38100" dir="2700000" algn="tl">
                    <a:srgbClr val="000000">
                      <a:alpha val="43137"/>
                    </a:srgbClr>
                  </a:outerShdw>
                </a:effectLst>
              </a:rPr>
              <a:t>o</a:t>
            </a:r>
            <a:r>
              <a:rPr lang="en-US" dirty="0" smtClean="0">
                <a:effectLst>
                  <a:outerShdw blurRad="38100" dist="38100" dir="2700000" algn="tl">
                    <a:srgbClr val="000000">
                      <a:alpha val="43137"/>
                    </a:srgbClr>
                  </a:outerShdw>
                </a:effectLst>
              </a:rPr>
              <a:t> </a:t>
            </a:r>
            <a:r>
              <a:rPr lang="en-US" dirty="0" smtClean="0">
                <a:solidFill>
                  <a:srgbClr val="0000FF"/>
                </a:solidFill>
                <a:effectLst>
                  <a:outerShdw blurRad="38100" dist="38100" dir="2700000" algn="tl">
                    <a:srgbClr val="000000">
                      <a:alpha val="43137"/>
                    </a:srgbClr>
                  </a:outerShdw>
                </a:effectLst>
              </a:rPr>
              <a:t>d</a:t>
            </a:r>
            <a:r>
              <a:rPr lang="en-US" dirty="0" smtClean="0">
                <a:solidFill>
                  <a:schemeClr val="bg2">
                    <a:lumMod val="50000"/>
                  </a:schemeClr>
                </a:solidFill>
                <a:effectLst>
                  <a:outerShdw blurRad="38100" dist="38100" dir="2700000" algn="tl">
                    <a:srgbClr val="000000">
                      <a:alpha val="43137"/>
                    </a:srgbClr>
                  </a:outerShdw>
                </a:effectLst>
              </a:rPr>
              <a:t>a</a:t>
            </a:r>
            <a:r>
              <a:rPr lang="en-US" dirty="0" smtClean="0">
                <a:effectLst>
                  <a:outerShdw blurRad="38100" dist="38100" dir="2700000" algn="tl">
                    <a:srgbClr val="000000">
                      <a:alpha val="43137"/>
                    </a:srgbClr>
                  </a:outerShdw>
                </a:effectLst>
              </a:rPr>
              <a:t> </a:t>
            </a:r>
            <a:r>
              <a:rPr lang="en-US" dirty="0" smtClean="0">
                <a:solidFill>
                  <a:schemeClr val="accent4"/>
                </a:solidFill>
                <a:effectLst>
                  <a:outerShdw blurRad="38100" dist="38100" dir="2700000" algn="tl">
                    <a:srgbClr val="000000">
                      <a:alpha val="43137"/>
                    </a:srgbClr>
                  </a:outerShdw>
                </a:effectLst>
              </a:rPr>
              <a:t>V</a:t>
            </a:r>
            <a:r>
              <a:rPr lang="en-US" dirty="0" smtClean="0">
                <a:solidFill>
                  <a:srgbClr val="FF0000"/>
                </a:solidFill>
                <a:effectLst>
                  <a:outerShdw blurRad="38100" dist="38100" dir="2700000" algn="tl">
                    <a:srgbClr val="000000">
                      <a:alpha val="43137"/>
                    </a:srgbClr>
                  </a:outerShdw>
                </a:effectLst>
              </a:rPr>
              <a:t>i</a:t>
            </a:r>
            <a:r>
              <a:rPr lang="en-US" dirty="0" smtClean="0">
                <a:solidFill>
                  <a:srgbClr val="FF33CC"/>
                </a:solidFill>
                <a:effectLst>
                  <a:outerShdw blurRad="38100" dist="38100" dir="2700000" algn="tl">
                    <a:srgbClr val="000000">
                      <a:alpha val="43137"/>
                    </a:srgbClr>
                  </a:outerShdw>
                </a:effectLst>
              </a:rPr>
              <a:t>n</a:t>
            </a:r>
            <a:r>
              <a:rPr lang="en-US" dirty="0" smtClean="0">
                <a:solidFill>
                  <a:schemeClr val="accent1"/>
                </a:solidFill>
                <a:effectLst>
                  <a:outerShdw blurRad="38100" dist="38100" dir="2700000" algn="tl">
                    <a:srgbClr val="000000">
                      <a:alpha val="43137"/>
                    </a:srgbClr>
                  </a:outerShdw>
                </a:effectLst>
              </a:rPr>
              <a:t>c</a:t>
            </a:r>
            <a:r>
              <a:rPr lang="en-US" dirty="0" smtClean="0">
                <a:solidFill>
                  <a:srgbClr val="FFFF00"/>
                </a:solidFill>
                <a:effectLst>
                  <a:outerShdw blurRad="38100" dist="38100" dir="2700000" algn="tl">
                    <a:srgbClr val="000000">
                      <a:alpha val="43137"/>
                    </a:srgbClr>
                  </a:outerShdw>
                </a:effectLst>
              </a:rPr>
              <a:t>i</a:t>
            </a:r>
            <a:endParaRPr lang="ru-RU" dirty="0">
              <a:solidFill>
                <a:srgbClr val="FFFF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r>
              <a:rPr lang="ru-RU" dirty="0" smtClean="0"/>
              <a:t>1452 - 1519</a:t>
            </a:r>
            <a:endParaRPr lang="ru-RU" dirty="0"/>
          </a:p>
        </p:txBody>
      </p:sp>
      <p:pic>
        <p:nvPicPr>
          <p:cNvPr id="5" name="Рисунок 4"/>
          <p:cNvPicPr>
            <a:picLocks noChangeAspect="1"/>
          </p:cNvPicPr>
          <p:nvPr/>
        </p:nvPicPr>
        <p:blipFill>
          <a:blip r:embed="rId2">
            <a:extLst>
              <a:ext uri="{BEBA8EAE-BF5A-486C-A8C5-ECC9F3942E4B}">
                <a14:imgProps xmlns="" xmlns:a14="http://schemas.microsoft.com/office/drawing/2010/main">
                  <a14:imgLayer r:embed="rId3">
                    <a14:imgEffect>
                      <a14:backgroundRemoval t="0" b="100000" l="0" r="100000">
                        <a14:backgroundMark x1="59000" y1="11667" x2="2000" y2="12778"/>
                        <a14:backgroundMark x1="29000" y1="15000" x2="3000" y2="32222"/>
                      </a14:backgroundRemoval>
                    </a14:imgEffect>
                    <a14:imgEffect>
                      <a14:colorTemperature colorTemp="11200"/>
                    </a14:imgEffect>
                    <a14:imgEffect>
                      <a14:saturation sat="200000"/>
                    </a14:imgEffect>
                  </a14:imgLayer>
                </a14:imgProps>
              </a:ext>
              <a:ext uri="{28A0092B-C50C-407E-A947-70E740481C1C}">
                <a14:useLocalDpi xmlns="" xmlns:a14="http://schemas.microsoft.com/office/drawing/2010/main" val="0"/>
              </a:ext>
            </a:extLst>
          </a:blip>
          <a:stretch>
            <a:fillRect/>
          </a:stretch>
        </p:blipFill>
        <p:spPr>
          <a:xfrm rot="19966866">
            <a:off x="5974601" y="3596341"/>
            <a:ext cx="2143318" cy="1928986"/>
          </a:xfrm>
          <a:prstGeom prst="rect">
            <a:avLst/>
          </a:prstGeom>
        </p:spPr>
      </p:pic>
    </p:spTree>
    <p:extLst>
      <p:ext uri="{BB962C8B-B14F-4D97-AF65-F5344CB8AC3E}">
        <p14:creationId xmlns="" xmlns:p14="http://schemas.microsoft.com/office/powerpoint/2010/main" val="138563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34" presetClass="emph" presetSubtype="0" fill="hold" grpId="0"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Inventor</a:t>
            </a:r>
            <a:endParaRPr lang="ru-RU" dirty="0"/>
          </a:p>
        </p:txBody>
      </p:sp>
      <p:sp>
        <p:nvSpPr>
          <p:cNvPr id="3" name="Объект 2"/>
          <p:cNvSpPr>
            <a:spLocks noGrp="1"/>
          </p:cNvSpPr>
          <p:nvPr>
            <p:ph idx="1"/>
          </p:nvPr>
        </p:nvSpPr>
        <p:spPr/>
        <p:txBody>
          <a:bodyPr/>
          <a:lstStyle/>
          <a:p>
            <a:r>
              <a:rPr lang="en-US" dirty="0"/>
              <a:t>Leonardo studied all forms of water </a:t>
            </a:r>
            <a:r>
              <a:rPr lang="en-US" dirty="0" smtClean="0"/>
              <a:t>- </a:t>
            </a:r>
            <a:r>
              <a:rPr lang="en-US" dirty="0"/>
              <a:t>liquid, steam, and ice </a:t>
            </a:r>
            <a:r>
              <a:rPr lang="en-US" dirty="0" smtClean="0"/>
              <a:t>- </a:t>
            </a:r>
            <a:r>
              <a:rPr lang="en-US" dirty="0"/>
              <a:t>and he had all sorts of swell ideas of what to do with </a:t>
            </a:r>
            <a:r>
              <a:rPr lang="en-US" dirty="0" smtClean="0"/>
              <a:t>it.</a:t>
            </a:r>
          </a:p>
          <a:p>
            <a:r>
              <a:rPr lang="en-US" dirty="0"/>
              <a:t>He cooked up plans for a device to measure humidity, a steam-powered cannon, many different waterwheels, and useful industrial machines powered by flowing water.</a:t>
            </a:r>
            <a:endParaRPr lang="ru-RU" dirty="0"/>
          </a:p>
        </p:txBody>
      </p:sp>
    </p:spTree>
    <p:extLst>
      <p:ext uri="{BB962C8B-B14F-4D97-AF65-F5344CB8AC3E}">
        <p14:creationId xmlns="" xmlns:p14="http://schemas.microsoft.com/office/powerpoint/2010/main" val="45147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BEBA8EAE-BF5A-486C-A8C5-ECC9F3942E4B}">
                <a14:imgProps xmln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 xmlns:a14="http://schemas.microsoft.com/office/drawing/2010/main" val="0"/>
              </a:ext>
            </a:extLst>
          </a:blip>
          <a:stretch>
            <a:fillRect/>
          </a:stretch>
        </p:blipFill>
        <p:spPr>
          <a:xfrm>
            <a:off x="3362040" y="2348880"/>
            <a:ext cx="4378312" cy="3150257"/>
          </a:xfrm>
          <a:prstGeom prst="rect">
            <a:avLst/>
          </a:prstGeom>
          <a:ln>
            <a:noFill/>
          </a:ln>
          <a:effectLst>
            <a:softEdge rad="112500"/>
          </a:effectLst>
        </p:spPr>
      </p:pic>
      <p:sp>
        <p:nvSpPr>
          <p:cNvPr id="2" name="Заголовок 1"/>
          <p:cNvSpPr>
            <a:spLocks noGrp="1"/>
          </p:cNvSpPr>
          <p:nvPr>
            <p:ph type="title"/>
          </p:nvPr>
        </p:nvSpPr>
        <p:spPr/>
        <p:txBody>
          <a:bodyPr/>
          <a:lstStyle/>
          <a:p>
            <a:r>
              <a:rPr lang="en-US" dirty="0" smtClean="0"/>
              <a:t>Inventor</a:t>
            </a:r>
            <a:endParaRPr lang="ru-RU" dirty="0"/>
          </a:p>
        </p:txBody>
      </p:sp>
      <p:sp>
        <p:nvSpPr>
          <p:cNvPr id="3" name="Объект 2"/>
          <p:cNvSpPr>
            <a:spLocks noGrp="1"/>
          </p:cNvSpPr>
          <p:nvPr>
            <p:ph idx="1"/>
          </p:nvPr>
        </p:nvSpPr>
        <p:spPr>
          <a:xfrm>
            <a:off x="3531840" y="2420888"/>
            <a:ext cx="2120280" cy="1775581"/>
          </a:xfrm>
        </p:spPr>
        <p:txBody>
          <a:bodyPr>
            <a:normAutofit/>
          </a:bodyPr>
          <a:lstStyle/>
          <a:p>
            <a:pPr>
              <a:lnSpc>
                <a:spcPct val="100000"/>
              </a:lnSpc>
            </a:pPr>
            <a:r>
              <a:rPr lang="en-US" sz="1600" dirty="0">
                <a:effectLst>
                  <a:outerShdw blurRad="38100" dist="38100" dir="2700000" algn="tl">
                    <a:srgbClr val="000000">
                      <a:alpha val="43137"/>
                    </a:srgbClr>
                  </a:outerShdw>
                </a:effectLst>
              </a:rPr>
              <a:t>He designed numerous weapons, including missiles, grenades, mortars, and even a modern-style tank.</a:t>
            </a:r>
          </a:p>
          <a:p>
            <a:pPr indent="0">
              <a:buNone/>
            </a:pPr>
            <a:endParaRPr lang="ru-RU" dirty="0"/>
          </a:p>
        </p:txBody>
      </p:sp>
      <p:pic>
        <p:nvPicPr>
          <p:cNvPr id="4" name="Рисунок 3"/>
          <p:cNvPicPr>
            <a:picLocks noChangeAspect="1"/>
          </p:cNvPicPr>
          <p:nvPr/>
        </p:nvPicPr>
        <p:blipFill>
          <a:blip r:embed="rId4">
            <a:extLst>
              <a:ext uri="{BEBA8EAE-BF5A-486C-A8C5-ECC9F3942E4B}">
                <a14:imgProps xmlns="" xmlns:a14="http://schemas.microsoft.com/office/drawing/2010/main">
                  <a14:imgLayer r:embed="rId5">
                    <a14:imgEffect>
                      <a14:sharpenSoften amount="50000"/>
                    </a14:imgEffect>
                    <a14:imgEffect>
                      <a14:colorTemperature colorTemp="8800"/>
                    </a14:imgEffect>
                  </a14:imgLayer>
                </a14:imgProps>
              </a:ext>
              <a:ext uri="{28A0092B-C50C-407E-A947-70E740481C1C}">
                <a14:useLocalDpi xmlns="" xmlns:a14="http://schemas.microsoft.com/office/drawing/2010/main" val="0"/>
              </a:ext>
            </a:extLst>
          </a:blip>
          <a:stretch>
            <a:fillRect/>
          </a:stretch>
        </p:blipFill>
        <p:spPr>
          <a:xfrm>
            <a:off x="1043608" y="2348880"/>
            <a:ext cx="1679925" cy="2952328"/>
          </a:xfrm>
          <a:prstGeom prst="rect">
            <a:avLst/>
          </a:prstGeom>
          <a:ln>
            <a:noFill/>
          </a:ln>
          <a:effectLst>
            <a:softEdge rad="112500"/>
          </a:effectLst>
        </p:spPr>
      </p:pic>
      <p:sp>
        <p:nvSpPr>
          <p:cNvPr id="6" name="TextBox 5"/>
          <p:cNvSpPr txBox="1"/>
          <p:nvPr/>
        </p:nvSpPr>
        <p:spPr>
          <a:xfrm>
            <a:off x="5652120" y="2380587"/>
            <a:ext cx="2232248" cy="1815882"/>
          </a:xfrm>
          <a:prstGeom prst="rect">
            <a:avLst/>
          </a:prstGeom>
          <a:noFill/>
        </p:spPr>
        <p:txBody>
          <a:bodyPr wrap="square" rtlCol="0">
            <a:spAutoFit/>
          </a:bodyPr>
          <a:lstStyle/>
          <a:p>
            <a:pPr marL="285750" indent="-285750">
              <a:buFont typeface="Wingdings" pitchFamily="2" charset="2"/>
              <a:buChar char="v"/>
            </a:pPr>
            <a:r>
              <a:rPr lang="en-US" sz="1600" dirty="0">
                <a:effectLst>
                  <a:outerShdw blurRad="38100" dist="38100" dir="2700000" algn="tl">
                    <a:srgbClr val="000000">
                      <a:alpha val="43137"/>
                    </a:srgbClr>
                  </a:outerShdw>
                </a:effectLst>
              </a:rPr>
              <a:t>Gears were at the heart of nearly all his inventions, from the crane to the helicopter to the automatic </a:t>
            </a:r>
            <a:r>
              <a:rPr lang="en-US" sz="1600" dirty="0" smtClean="0">
                <a:effectLst>
                  <a:outerShdw blurRad="38100" dist="38100" dir="2700000" algn="tl">
                    <a:srgbClr val="000000">
                      <a:alpha val="43137"/>
                    </a:srgbClr>
                  </a:outerShdw>
                </a:effectLst>
              </a:rPr>
              <a:t>turnspit.</a:t>
            </a:r>
            <a:endParaRPr lang="ru-RU" sz="16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20758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b="1" cap="none" spc="0" dirty="0">
                <a:ln w="12700">
                  <a:solidFill>
                    <a:schemeClr val="tx2">
                      <a:satMod val="155000"/>
                    </a:schemeClr>
                  </a:solidFill>
                  <a:prstDash val="solid"/>
                </a:ln>
                <a:solidFill>
                  <a:srgbClr val="00B0F0"/>
                </a:solidFill>
                <a:effectLst>
                  <a:glow rad="228600">
                    <a:schemeClr val="accent1">
                      <a:satMod val="175000"/>
                      <a:alpha val="40000"/>
                    </a:schemeClr>
                  </a:glow>
                  <a:outerShdw blurRad="50800" dist="38100" dir="16200000" rotWithShape="0">
                    <a:prstClr val="black">
                      <a:alpha val="40000"/>
                    </a:prstClr>
                  </a:outerShdw>
                </a:effectLst>
                <a:latin typeface="Segoe Script" pitchFamily="34" charset="0"/>
              </a:rPr>
              <a:t>t</a:t>
            </a:r>
            <a:r>
              <a:rPr lang="en-US" sz="4000" b="1" cap="none" spc="0" dirty="0" smtClean="0">
                <a:ln w="12700">
                  <a:solidFill>
                    <a:schemeClr val="tx2">
                      <a:satMod val="155000"/>
                    </a:schemeClr>
                  </a:solidFill>
                  <a:prstDash val="solid"/>
                </a:ln>
                <a:solidFill>
                  <a:srgbClr val="00B0F0"/>
                </a:solidFill>
                <a:effectLst>
                  <a:glow rad="228600">
                    <a:schemeClr val="accent1">
                      <a:satMod val="175000"/>
                      <a:alpha val="40000"/>
                    </a:schemeClr>
                  </a:glow>
                  <a:outerShdw blurRad="50800" dist="38100" dir="16200000" rotWithShape="0">
                    <a:prstClr val="black">
                      <a:alpha val="40000"/>
                    </a:prstClr>
                  </a:outerShdw>
                </a:effectLst>
                <a:latin typeface="Segoe Script" pitchFamily="34" charset="0"/>
              </a:rPr>
              <a:t>he end</a:t>
            </a:r>
            <a:endParaRPr lang="ru-RU" sz="4000" b="1" cap="none" spc="0" dirty="0">
              <a:ln w="12700">
                <a:solidFill>
                  <a:schemeClr val="tx2">
                    <a:satMod val="155000"/>
                  </a:schemeClr>
                </a:solidFill>
                <a:prstDash val="solid"/>
              </a:ln>
              <a:solidFill>
                <a:srgbClr val="00B0F0"/>
              </a:solidFill>
              <a:effectLst>
                <a:glow rad="228600">
                  <a:schemeClr val="accent1">
                    <a:satMod val="175000"/>
                    <a:alpha val="40000"/>
                  </a:schemeClr>
                </a:glow>
                <a:outerShdw blurRad="50800" dist="38100" dir="16200000" rotWithShape="0">
                  <a:prstClr val="black">
                    <a:alpha val="40000"/>
                  </a:prstClr>
                </a:outerShdw>
              </a:effectLst>
              <a:latin typeface="Segoe Script" pitchFamily="34" charset="0"/>
            </a:endParaRPr>
          </a:p>
        </p:txBody>
      </p:sp>
      <p:pic>
        <p:nvPicPr>
          <p:cNvPr id="4098"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brightnessContrast bright="40000" contrast="20000"/>
                    </a14:imgEffect>
                  </a14:imgLayer>
                </a14:imgProps>
              </a:ext>
              <a:ext uri="{28A0092B-C50C-407E-A947-70E740481C1C}">
                <a14:useLocalDpi xmlns="" xmlns:a14="http://schemas.microsoft.com/office/drawing/2010/main" val="0"/>
              </a:ext>
            </a:extLst>
          </a:blip>
          <a:srcRect/>
          <a:stretch>
            <a:fillRect/>
          </a:stretch>
        </p:blipFill>
        <p:spPr bwMode="auto">
          <a:xfrm>
            <a:off x="2915816" y="2420888"/>
            <a:ext cx="3307427" cy="2880320"/>
          </a:xfrm>
          <a:prstGeom prst="roundRect">
            <a:avLst>
              <a:gd name="adj" fmla="val 11111"/>
            </a:avLst>
          </a:prstGeom>
          <a:ln w="9525">
            <a:solidFill>
              <a:schemeClr val="tx1"/>
            </a:solidFill>
            <a:miter lim="800000"/>
            <a:headEnd/>
            <a:tailEn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41348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Effect transition="in" filter="fade">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0364" y="3410267"/>
            <a:ext cx="4695836" cy="1456373"/>
          </a:xfrm>
        </p:spPr>
        <p:txBody>
          <a:bodyPr>
            <a:normAutofit/>
          </a:bodyPr>
          <a:lstStyle/>
          <a:p>
            <a:r>
              <a:rPr lang="en-US" sz="2400" dirty="0" err="1" smtClean="0"/>
              <a:t>Naumova</a:t>
            </a:r>
            <a:r>
              <a:rPr lang="en-US" sz="2400" dirty="0" smtClean="0"/>
              <a:t> </a:t>
            </a:r>
            <a:r>
              <a:rPr lang="en-US" sz="2400" dirty="0" err="1" smtClean="0"/>
              <a:t>darya</a:t>
            </a:r>
            <a:r>
              <a:rPr lang="en-US" sz="2400" dirty="0" smtClean="0"/>
              <a:t/>
            </a:r>
            <a:br>
              <a:rPr lang="en-US" sz="2400" dirty="0" smtClean="0"/>
            </a:br>
            <a:r>
              <a:rPr lang="en-US" sz="2400" dirty="0" err="1" smtClean="0"/>
              <a:t>selyutina</a:t>
            </a:r>
            <a:r>
              <a:rPr lang="en-US" sz="2400" dirty="0" smtClean="0"/>
              <a:t> </a:t>
            </a:r>
            <a:r>
              <a:rPr lang="en-US" sz="2400" dirty="0" err="1" smtClean="0"/>
              <a:t>yulia</a:t>
            </a:r>
            <a:r>
              <a:rPr lang="en-US" sz="2400" dirty="0" smtClean="0"/>
              <a:t/>
            </a:r>
            <a:br>
              <a:rPr lang="en-US" sz="2400" dirty="0" smtClean="0"/>
            </a:br>
            <a:r>
              <a:rPr lang="en-US" sz="2400" dirty="0" err="1" smtClean="0"/>
              <a:t>gumarova</a:t>
            </a:r>
            <a:r>
              <a:rPr lang="en-US" sz="2400" dirty="0" smtClean="0"/>
              <a:t> </a:t>
            </a:r>
            <a:r>
              <a:rPr lang="en-US" sz="2400" dirty="0" err="1" smtClean="0"/>
              <a:t>albina</a:t>
            </a:r>
            <a:endParaRPr lang="ru-RU" sz="2400" dirty="0"/>
          </a:p>
        </p:txBody>
      </p:sp>
      <p:sp>
        <p:nvSpPr>
          <p:cNvPr id="3" name="Текст 2"/>
          <p:cNvSpPr>
            <a:spLocks noGrp="1"/>
          </p:cNvSpPr>
          <p:nvPr>
            <p:ph type="body" idx="1"/>
          </p:nvPr>
        </p:nvSpPr>
        <p:spPr>
          <a:xfrm>
            <a:off x="1447800" y="1503680"/>
            <a:ext cx="4767274" cy="1566862"/>
          </a:xfrm>
        </p:spPr>
        <p:txBody>
          <a:bodyPr>
            <a:normAutofit/>
          </a:bodyPr>
          <a:lstStyle/>
          <a:p>
            <a:r>
              <a:rPr lang="en-US" sz="2400" dirty="0" smtClean="0"/>
              <a:t>Presented by</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340768"/>
            <a:ext cx="6400800" cy="685800"/>
          </a:xfrm>
        </p:spPr>
        <p:txBody>
          <a:bodyPr/>
          <a:lstStyle/>
          <a:p>
            <a:r>
              <a:rPr lang="en-US" dirty="0"/>
              <a:t>Biography</a:t>
            </a:r>
            <a:endParaRPr lang="ru-RU" dirty="0"/>
          </a:p>
        </p:txBody>
      </p:sp>
      <p:sp>
        <p:nvSpPr>
          <p:cNvPr id="5" name="Объект 4"/>
          <p:cNvSpPr>
            <a:spLocks noGrp="1"/>
          </p:cNvSpPr>
          <p:nvPr>
            <p:ph idx="1"/>
          </p:nvPr>
        </p:nvSpPr>
        <p:spPr>
          <a:xfrm>
            <a:off x="1371600" y="2438400"/>
            <a:ext cx="4424536" cy="2862807"/>
          </a:xfrm>
        </p:spPr>
        <p:txBody>
          <a:bodyPr>
            <a:normAutofit fontScale="92500" lnSpcReduction="20000"/>
          </a:bodyPr>
          <a:lstStyle/>
          <a:p>
            <a:r>
              <a:rPr lang="en-US" dirty="0"/>
              <a:t>The illegitimate son of a 25-year-old notary, </a:t>
            </a:r>
            <a:r>
              <a:rPr lang="en-US" dirty="0" err="1"/>
              <a:t>Ser</a:t>
            </a:r>
            <a:r>
              <a:rPr lang="en-US" dirty="0"/>
              <a:t> </a:t>
            </a:r>
            <a:r>
              <a:rPr lang="en-US" dirty="0" err="1"/>
              <a:t>Piero</a:t>
            </a:r>
            <a:r>
              <a:rPr lang="en-US" dirty="0"/>
              <a:t>, and a peasant girl, </a:t>
            </a:r>
            <a:r>
              <a:rPr lang="en-US" dirty="0" err="1"/>
              <a:t>Caterina</a:t>
            </a:r>
            <a:r>
              <a:rPr lang="en-US" dirty="0"/>
              <a:t>, Leonardo was born on April 15, 1452, in Vinci, Italy, just outside Florence. His father took custody of the little fellow shortly after his birth, while his mother married someone else and moved to a neighboring town. </a:t>
            </a:r>
            <a:endParaRPr lang="ru-RU"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40152" y="2420888"/>
            <a:ext cx="2170113"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9812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Childhood</a:t>
            </a:r>
            <a:endParaRPr lang="ru-RU" dirty="0"/>
          </a:p>
        </p:txBody>
      </p:sp>
      <p:sp>
        <p:nvSpPr>
          <p:cNvPr id="3" name="Объект 2"/>
          <p:cNvSpPr>
            <a:spLocks noGrp="1"/>
          </p:cNvSpPr>
          <p:nvPr>
            <p:ph idx="1"/>
          </p:nvPr>
        </p:nvSpPr>
        <p:spPr>
          <a:xfrm>
            <a:off x="1371600" y="2132856"/>
            <a:ext cx="6400800" cy="3353545"/>
          </a:xfrm>
        </p:spPr>
        <p:txBody>
          <a:bodyPr>
            <a:normAutofit fontScale="85000" lnSpcReduction="20000"/>
          </a:bodyPr>
          <a:lstStyle/>
          <a:p>
            <a:r>
              <a:rPr lang="en-US" dirty="0" smtClean="0"/>
              <a:t>Growing </a:t>
            </a:r>
            <a:r>
              <a:rPr lang="en-US" dirty="0"/>
              <a:t>up in his father's  home, Leonardo had access to scholarly texts owned by family and friends. Even as an apprentice, Leonardo demonstrated his colossal talent.</a:t>
            </a:r>
            <a:endParaRPr lang="en-US" dirty="0" smtClean="0"/>
          </a:p>
          <a:p>
            <a:r>
              <a:rPr lang="en-US" dirty="0"/>
              <a:t>His handwriting is amazing, he wrote from right to left, the letters are reversed so that the text easier to read using a </a:t>
            </a:r>
            <a:r>
              <a:rPr lang="en-US" dirty="0" smtClean="0"/>
              <a:t>mirror</a:t>
            </a:r>
          </a:p>
          <a:p>
            <a:r>
              <a:rPr lang="en-US" dirty="0" smtClean="0"/>
              <a:t>In </a:t>
            </a:r>
            <a:r>
              <a:rPr lang="en-US" dirty="0"/>
              <a:t>an era when left-handedness was considered the devil's work and lefties were often forced to use their right hand, Leonardo was an unrepentant southpaw. It has been suggested that this "difference" was an element of his </a:t>
            </a:r>
            <a:r>
              <a:rPr lang="en-US" dirty="0" smtClean="0"/>
              <a:t>genius. </a:t>
            </a:r>
            <a:r>
              <a:rPr lang="en-US" dirty="0"/>
              <a:t>He even wrote backwards, and his writings are easily deciphered only with a mirror.</a:t>
            </a:r>
            <a:endParaRPr lang="en-US" dirty="0" smtClean="0"/>
          </a:p>
        </p:txBody>
      </p:sp>
    </p:spTree>
    <p:extLst>
      <p:ext uri="{BB962C8B-B14F-4D97-AF65-F5344CB8AC3E}">
        <p14:creationId xmlns="" xmlns:p14="http://schemas.microsoft.com/office/powerpoint/2010/main" val="348584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t>Professional activities</a:t>
            </a:r>
            <a:endParaRPr lang="ru-RU" sz="2800" dirty="0"/>
          </a:p>
        </p:txBody>
      </p:sp>
      <p:sp>
        <p:nvSpPr>
          <p:cNvPr id="3" name="Объект 2"/>
          <p:cNvSpPr>
            <a:spLocks noGrp="1"/>
          </p:cNvSpPr>
          <p:nvPr>
            <p:ph idx="1"/>
          </p:nvPr>
        </p:nvSpPr>
        <p:spPr/>
        <p:txBody>
          <a:bodyPr>
            <a:normAutofit/>
          </a:bodyPr>
          <a:lstStyle/>
          <a:p>
            <a:r>
              <a:rPr lang="en-US" dirty="0"/>
              <a:t>Leonardo da Vinci was not only a great artist, painter, sculptor and architect, but also a brilliant scientist, to study mathematics, mechanics, physics, astronomy, geology, </a:t>
            </a:r>
            <a:r>
              <a:rPr lang="en-US" dirty="0" smtClean="0"/>
              <a:t>botany</a:t>
            </a:r>
            <a:r>
              <a:rPr lang="en-US" dirty="0"/>
              <a:t>, anatomy and physiology of humans and </a:t>
            </a:r>
            <a:r>
              <a:rPr lang="en-US" dirty="0" smtClean="0"/>
              <a:t>animals,</a:t>
            </a:r>
          </a:p>
          <a:p>
            <a:r>
              <a:rPr lang="en-US" dirty="0"/>
              <a:t>In his manuscripts there are drawings of flying machines, parachutes and helicopters, new designs and machine tools, printing, woodworking and other </a:t>
            </a:r>
            <a:r>
              <a:rPr lang="en-US" dirty="0" smtClean="0"/>
              <a:t>machines.</a:t>
            </a:r>
          </a:p>
        </p:txBody>
      </p:sp>
    </p:spTree>
    <p:extLst>
      <p:ext uri="{BB962C8B-B14F-4D97-AF65-F5344CB8AC3E}">
        <p14:creationId xmlns="" xmlns:p14="http://schemas.microsoft.com/office/powerpoint/2010/main" val="97234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effectLst>
                  <a:outerShdw blurRad="38100" dist="38100" dir="2700000" algn="tl">
                    <a:srgbClr val="000000">
                      <a:alpha val="43137"/>
                    </a:srgbClr>
                  </a:outerShdw>
                </a:effectLst>
              </a:rPr>
              <a:t>Leonardo da Vinci</a:t>
            </a:r>
            <a:endParaRPr lang="ru-RU"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a:bodyPr>
          <a:lstStyle/>
          <a:p>
            <a:r>
              <a:rPr lang="en-US" sz="3200" dirty="0" smtClean="0">
                <a:effectLst>
                  <a:outerShdw blurRad="38100" dist="38100" dir="2700000" algn="tl">
                    <a:srgbClr val="000000">
                      <a:alpha val="43137"/>
                    </a:srgbClr>
                  </a:outerShdw>
                </a:effectLst>
                <a:hlinkClick r:id="rId2" action="ppaction://hlinksldjump"/>
              </a:rPr>
              <a:t>Artist</a:t>
            </a:r>
            <a:endParaRPr lang="en-US" sz="3200" dirty="0" smtClean="0">
              <a:effectLst>
                <a:outerShdw blurRad="38100" dist="38100" dir="2700000" algn="tl">
                  <a:srgbClr val="000000">
                    <a:alpha val="43137"/>
                  </a:srgbClr>
                </a:outerShdw>
              </a:effectLst>
            </a:endParaRPr>
          </a:p>
          <a:p>
            <a:r>
              <a:rPr lang="en-US" sz="3200" dirty="0" smtClean="0">
                <a:effectLst>
                  <a:outerShdw blurRad="38100" dist="38100" dir="2700000" algn="tl">
                    <a:srgbClr val="000000">
                      <a:alpha val="43137"/>
                    </a:srgbClr>
                  </a:outerShdw>
                </a:effectLst>
                <a:hlinkClick r:id="rId3" action="ppaction://hlinksldjump"/>
              </a:rPr>
              <a:t>Scientist</a:t>
            </a:r>
            <a:endParaRPr lang="en-US" sz="3200" dirty="0" smtClean="0">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hlinkClick r:id="rId4" action="ppaction://hlinksldjump"/>
              </a:rPr>
              <a:t>Inventor</a:t>
            </a:r>
            <a:endParaRPr lang="en-US" sz="3200" dirty="0">
              <a:effectLst>
                <a:outerShdw blurRad="38100" dist="38100" dir="2700000" algn="tl">
                  <a:srgbClr val="000000">
                    <a:alpha val="43137"/>
                  </a:srgbClr>
                </a:outerShdw>
              </a:effectLst>
            </a:endParaRPr>
          </a:p>
          <a:p>
            <a:pPr indent="0">
              <a:buNone/>
            </a:pPr>
            <a:endParaRPr lang="en-US" sz="3200" dirty="0">
              <a:effectLst>
                <a:outerShdw blurRad="38100" dist="38100" dir="2700000" algn="tl">
                  <a:srgbClr val="000000">
                    <a:alpha val="43137"/>
                  </a:srgbClr>
                </a:outerShdw>
              </a:effectLst>
            </a:endParaRPr>
          </a:p>
          <a:p>
            <a:pPr indent="0">
              <a:buNone/>
            </a:pPr>
            <a:endParaRPr lang="ru-RU" sz="3200"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148065" y="2348880"/>
            <a:ext cx="2160240" cy="3024336"/>
          </a:xfrm>
          <a:prstGeom prst="rect">
            <a:avLst/>
          </a:prstGeom>
          <a:solidFill>
            <a:srgbClr val="FFFFFF">
              <a:shade val="85000"/>
            </a:srgbClr>
          </a:solidFill>
          <a:ln w="190500" cap="sq">
            <a:solidFill>
              <a:schemeClr val="accent1">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60518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artist</a:t>
            </a:r>
            <a:endParaRPr lang="ru-RU" dirty="0"/>
          </a:p>
        </p:txBody>
      </p:sp>
      <p:sp>
        <p:nvSpPr>
          <p:cNvPr id="3" name="Объект 2"/>
          <p:cNvSpPr>
            <a:spLocks noGrp="1"/>
          </p:cNvSpPr>
          <p:nvPr>
            <p:ph idx="1"/>
          </p:nvPr>
        </p:nvSpPr>
        <p:spPr>
          <a:xfrm>
            <a:off x="1371600" y="2438400"/>
            <a:ext cx="4640560" cy="3222848"/>
          </a:xfrm>
        </p:spPr>
        <p:txBody>
          <a:bodyPr>
            <a:normAutofit/>
          </a:bodyPr>
          <a:lstStyle/>
          <a:p>
            <a:r>
              <a:rPr lang="en-US" sz="2000" dirty="0">
                <a:effectLst>
                  <a:outerShdw blurRad="38100" dist="38100" dir="2700000" algn="tl">
                    <a:srgbClr val="000000">
                      <a:alpha val="43137"/>
                    </a:srgbClr>
                  </a:outerShdw>
                </a:effectLst>
              </a:rPr>
              <a:t>Mona Lisa </a:t>
            </a:r>
            <a:r>
              <a:rPr lang="en-US" dirty="0" smtClean="0"/>
              <a:t>is </a:t>
            </a:r>
            <a:r>
              <a:rPr lang="en-US" dirty="0"/>
              <a:t>a  portrait painted in oil on a poplar panel by Leonardo  da Vinci during the Renaissance in Florence, Italy. The work is currently owned by the Government of France and is on display at the </a:t>
            </a:r>
            <a:r>
              <a:rPr lang="en-US" dirty="0" err="1"/>
              <a:t>Musée</a:t>
            </a:r>
            <a:r>
              <a:rPr lang="en-US" dirty="0"/>
              <a:t> du Louvre in </a:t>
            </a:r>
            <a:r>
              <a:rPr lang="en-US" dirty="0" smtClean="0"/>
              <a:t>Paris.</a:t>
            </a:r>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84168" y="2420887"/>
            <a:ext cx="2016224" cy="30325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19733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dirty="0"/>
              <a:t> He was the first artist to study the physical proportions of men, women and children and to use these studies to determine the "ideal" human figure. </a:t>
            </a:r>
            <a:endParaRPr lang="en-US" dirty="0" smtClean="0"/>
          </a:p>
          <a:p>
            <a:r>
              <a:rPr lang="en-US" dirty="0" smtClean="0"/>
              <a:t>All </a:t>
            </a:r>
            <a:r>
              <a:rPr lang="en-US" dirty="0"/>
              <a:t>in all, Leonardo believed that the artist must know not just the rules of perspective, but all the laws of nature. The eye, he believed, was the perfect instrument for learning these laws, and the artist the perfect person to illustrate them</a:t>
            </a:r>
            <a:endParaRPr lang="ru-RU" dirty="0"/>
          </a:p>
        </p:txBody>
      </p:sp>
      <p:sp>
        <p:nvSpPr>
          <p:cNvPr id="2" name="Выгнутая вправо стрелка 1">
            <a:hlinkClick r:id="rId2" action="ppaction://hlinksldjump"/>
          </p:cNvPr>
          <p:cNvSpPr/>
          <p:nvPr/>
        </p:nvSpPr>
        <p:spPr>
          <a:xfrm>
            <a:off x="7884368" y="4869160"/>
            <a:ext cx="432048" cy="720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828420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Scientist</a:t>
            </a:r>
            <a:endParaRPr lang="ru-RU" dirty="0"/>
          </a:p>
        </p:txBody>
      </p:sp>
      <p:sp>
        <p:nvSpPr>
          <p:cNvPr id="3" name="Объект 2"/>
          <p:cNvSpPr>
            <a:spLocks noGrp="1"/>
          </p:cNvSpPr>
          <p:nvPr>
            <p:ph idx="1"/>
          </p:nvPr>
        </p:nvSpPr>
        <p:spPr>
          <a:xfrm>
            <a:off x="1371600" y="2438400"/>
            <a:ext cx="2840360" cy="3048001"/>
          </a:xfrm>
        </p:spPr>
        <p:txBody>
          <a:bodyPr>
            <a:normAutofit/>
          </a:bodyPr>
          <a:lstStyle/>
          <a:p>
            <a:r>
              <a:rPr lang="en-US" dirty="0"/>
              <a:t>Faculty of Medicine, he has learned to open the corpses of people for the study of </a:t>
            </a:r>
            <a:r>
              <a:rPr lang="en-US" dirty="0" smtClean="0"/>
              <a:t>reflexes.</a:t>
            </a:r>
          </a:p>
          <a:p>
            <a:r>
              <a:rPr lang="en-US" dirty="0"/>
              <a:t>H</a:t>
            </a:r>
            <a:r>
              <a:rPr lang="en-US" dirty="0" smtClean="0"/>
              <a:t>e </a:t>
            </a:r>
            <a:r>
              <a:rPr lang="en-US" dirty="0"/>
              <a:t>founded a new method of scientific </a:t>
            </a:r>
            <a:r>
              <a:rPr lang="en-US" dirty="0" smtClean="0"/>
              <a:t>research.</a:t>
            </a:r>
            <a:endParaRPr lang="ru-RU" dirty="0"/>
          </a:p>
        </p:txBody>
      </p:sp>
      <p:pic>
        <p:nvPicPr>
          <p:cNvPr id="4" name="Рисунок 3"/>
          <p:cNvPicPr>
            <a:picLocks noChangeAspect="1"/>
          </p:cNvPicPr>
          <p:nvPr/>
        </p:nvPicPr>
        <p:blipFill>
          <a:blip r:embed="rId2">
            <a:extLst>
              <a:ext uri="{BEBA8EAE-BF5A-486C-A8C5-ECC9F3942E4B}">
                <a14:imgProps xmln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 xmlns:a14="http://schemas.microsoft.com/office/drawing/2010/main" val="0"/>
              </a:ext>
            </a:extLst>
          </a:blip>
          <a:stretch>
            <a:fillRect/>
          </a:stretch>
        </p:blipFill>
        <p:spPr>
          <a:xfrm>
            <a:off x="4716016" y="2493444"/>
            <a:ext cx="2808312" cy="2786939"/>
          </a:xfrm>
          <a:prstGeom prst="rect">
            <a:avLst/>
          </a:prstGeom>
          <a:ln>
            <a:noFill/>
          </a:ln>
          <a:effectLst>
            <a:softEdge rad="112500"/>
          </a:effectLst>
        </p:spPr>
      </p:pic>
      <p:sp>
        <p:nvSpPr>
          <p:cNvPr id="5" name="Выгнутая вправо стрелка 4">
            <a:hlinkClick r:id="rId4" action="ppaction://hlinksldjump"/>
          </p:cNvPr>
          <p:cNvSpPr/>
          <p:nvPr/>
        </p:nvSpPr>
        <p:spPr>
          <a:xfrm>
            <a:off x="7874801" y="4920343"/>
            <a:ext cx="432048" cy="7200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192871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645</TotalTime>
  <Words>525</Words>
  <Application>Microsoft Office PowerPoint</Application>
  <PresentationFormat>Экран (4:3)</PresentationFormat>
  <Paragraphs>31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Кутюр</vt:lpstr>
      <vt:lpstr>Leonardo da Vinci</vt:lpstr>
      <vt:lpstr>Naumova darya selyutina yulia gumarova albina</vt:lpstr>
      <vt:lpstr>Biography</vt:lpstr>
      <vt:lpstr>Childhood</vt:lpstr>
      <vt:lpstr>Professional activities</vt:lpstr>
      <vt:lpstr>Leonardo da Vinci</vt:lpstr>
      <vt:lpstr>artist</vt:lpstr>
      <vt:lpstr>Слайд 8</vt:lpstr>
      <vt:lpstr>Scientist</vt:lpstr>
      <vt:lpstr>Inventor</vt:lpstr>
      <vt:lpstr>Inventor</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Leonardo da Vinci</dc:title>
  <dc:creator>Владислав</dc:creator>
  <cp:lastModifiedBy>Ин_яз</cp:lastModifiedBy>
  <cp:revision>39</cp:revision>
  <dcterms:created xsi:type="dcterms:W3CDTF">2010-10-31T18:23:15Z</dcterms:created>
  <dcterms:modified xsi:type="dcterms:W3CDTF">2011-06-15T07:57:33Z</dcterms:modified>
</cp:coreProperties>
</file>